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4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C7966-3905-402D-B7A2-6FEF54AF5554}" v="2" dt="2024-12-21T17:41:44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0655" autoAdjust="0"/>
  </p:normalViewPr>
  <p:slideViewPr>
    <p:cSldViewPr snapToGrid="0">
      <p:cViewPr varScale="1">
        <p:scale>
          <a:sx n="113" d="100"/>
          <a:sy n="113" d="100"/>
        </p:scale>
        <p:origin x="342" y="10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i, Aniruddha" userId="137cbd3c-e9f2-4289-9b5d-6fde2ae7bae9" providerId="ADAL" clId="{62DC7966-3905-402D-B7A2-6FEF54AF5554}"/>
    <pc:docChg chg="modSld">
      <pc:chgData name="Joshi, Aniruddha" userId="137cbd3c-e9f2-4289-9b5d-6fde2ae7bae9" providerId="ADAL" clId="{62DC7966-3905-402D-B7A2-6FEF54AF5554}" dt="2024-12-21T17:41:44.715" v="1"/>
      <pc:docMkLst>
        <pc:docMk/>
      </pc:docMkLst>
      <pc:sldChg chg="addSp modSp">
        <pc:chgData name="Joshi, Aniruddha" userId="137cbd3c-e9f2-4289-9b5d-6fde2ae7bae9" providerId="ADAL" clId="{62DC7966-3905-402D-B7A2-6FEF54AF5554}" dt="2024-12-21T17:34:14.178" v="0"/>
        <pc:sldMkLst>
          <pc:docMk/>
          <pc:sldMk cId="2586058810" sldId="256"/>
        </pc:sldMkLst>
        <pc:picChg chg="add mod">
          <ac:chgData name="Joshi, Aniruddha" userId="137cbd3c-e9f2-4289-9b5d-6fde2ae7bae9" providerId="ADAL" clId="{62DC7966-3905-402D-B7A2-6FEF54AF5554}" dt="2024-12-21T17:34:14.178" v="0"/>
          <ac:picMkLst>
            <pc:docMk/>
            <pc:sldMk cId="2586058810" sldId="256"/>
            <ac:picMk id="7" creationId="{B982C286-0A62-3FD4-1163-179BB7B1EDEB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3571516367" sldId="258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3571516367" sldId="258"/>
            <ac:picMk id="11" creationId="{11A38E13-2857-99B8-C3D2-46ADBFB79203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3849764586" sldId="286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3849764586" sldId="286"/>
            <ac:picMk id="5" creationId="{D49CFED3-D954-BDF9-F2A0-92CF9B31E13A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3458776205" sldId="287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3458776205" sldId="287"/>
            <ac:picMk id="5" creationId="{A8633A01-2D72-C435-F0F3-F1D0D3FA51A9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349098100" sldId="288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349098100" sldId="288"/>
            <ac:picMk id="6" creationId="{C2FF7EFC-C199-1FD5-43A3-3DCFA2ED8E00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1698453696" sldId="289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1698453696" sldId="289"/>
            <ac:picMk id="5" creationId="{56826220-694D-5583-08DD-FA46B7775465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820915421" sldId="290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820915421" sldId="290"/>
            <ac:picMk id="5" creationId="{1B8BC0A1-4B7C-5812-4405-8E367B822382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3634849493" sldId="291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3634849493" sldId="291"/>
            <ac:picMk id="5" creationId="{0069E91F-6C6A-6495-384E-BC7D560CC422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495349519" sldId="292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495349519" sldId="292"/>
            <ac:picMk id="6" creationId="{B59E1522-E00F-CD72-FE55-5D7162969F6A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1386363764" sldId="294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1386363764" sldId="294"/>
            <ac:picMk id="5" creationId="{99873C48-60E2-6DE2-EDCA-F530FC10E697}"/>
          </ac:picMkLst>
        </pc:picChg>
      </pc:sldChg>
      <pc:sldChg chg="addSp modSp">
        <pc:chgData name="Joshi, Aniruddha" userId="137cbd3c-e9f2-4289-9b5d-6fde2ae7bae9" providerId="ADAL" clId="{62DC7966-3905-402D-B7A2-6FEF54AF5554}" dt="2024-12-21T17:41:44.715" v="1"/>
        <pc:sldMkLst>
          <pc:docMk/>
          <pc:sldMk cId="3815505012" sldId="295"/>
        </pc:sldMkLst>
        <pc:picChg chg="add mod">
          <ac:chgData name="Joshi, Aniruddha" userId="137cbd3c-e9f2-4289-9b5d-6fde2ae7bae9" providerId="ADAL" clId="{62DC7966-3905-402D-B7A2-6FEF54AF5554}" dt="2024-12-21T17:41:44.715" v="1"/>
          <ac:picMkLst>
            <pc:docMk/>
            <pc:sldMk cId="3815505012" sldId="295"/>
            <ac:picMk id="5" creationId="{5700C317-2707-44FE-2F83-C797099301D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3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2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3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33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1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42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8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1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Optimizing HVAC Controls using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1B980-2332-DB42-3AE6-52A6AD9ADE23}"/>
              </a:ext>
            </a:extLst>
          </p:cNvPr>
          <p:cNvSpPr txBox="1"/>
          <p:nvPr/>
        </p:nvSpPr>
        <p:spPr>
          <a:xfrm>
            <a:off x="6441917" y="5762625"/>
            <a:ext cx="4616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Aniruddha Joshi</a:t>
            </a:r>
          </a:p>
          <a:p>
            <a:r>
              <a:rPr lang="en-US" dirty="0"/>
              <a:t>DSC 680</a:t>
            </a:r>
          </a:p>
          <a:p>
            <a:r>
              <a:rPr lang="en-US" dirty="0"/>
              <a:t>Dec 21, 2024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82C286-0A62-3FD4-1163-179BB7B1E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2"/>
    </mc:Choice>
    <mc:Fallback>
      <p:transition spd="slow" advTm="15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Model's Predictive Accuracy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354" y="2680271"/>
            <a:ext cx="8965045" cy="3407051"/>
          </a:xfrm>
        </p:spPr>
        <p:txBody>
          <a:bodyPr>
            <a:normAutofit fontScale="92500"/>
          </a:bodyPr>
          <a:lstStyle/>
          <a:p>
            <a:pPr lvl="1"/>
            <a:r>
              <a:rPr lang="en-US" dirty="0"/>
              <a:t>Accuracy: 0.54 - Overall correctness of the model.    </a:t>
            </a:r>
          </a:p>
          <a:p>
            <a:pPr lvl="1"/>
            <a:r>
              <a:rPr lang="en-US" dirty="0"/>
              <a:t>Precision: 0.27 - How often the model is correct when it predicts the positive class.    </a:t>
            </a:r>
          </a:p>
          <a:p>
            <a:pPr lvl="1"/>
            <a:r>
              <a:rPr lang="en-US" dirty="0"/>
              <a:t>Recall: 0.27 - How often the model correctly identifies the positive class out of all actual positive instances.    </a:t>
            </a:r>
          </a:p>
          <a:p>
            <a:pPr lvl="1"/>
            <a:r>
              <a:rPr lang="en-US" dirty="0"/>
              <a:t>F1-score: 0.26 - Harmonic mean of precision and recall. </a:t>
            </a:r>
          </a:p>
          <a:p>
            <a:pPr marL="0" lvl="1" indent="0">
              <a:buNone/>
            </a:pPr>
            <a:r>
              <a:rPr lang="en-US" dirty="0"/>
              <a:t>The model's accuracy is currently moderate, suggesting potential for improvement.    </a:t>
            </a:r>
          </a:p>
          <a:p>
            <a:pPr marL="0" lvl="1" indent="0">
              <a:buNone/>
            </a:pPr>
            <a:r>
              <a:rPr lang="en-US" dirty="0"/>
              <a:t>Low precision and recall indicate a high number of false positives and false negatives.    </a:t>
            </a:r>
          </a:p>
          <a:p>
            <a:pPr marL="0" lvl="1" indent="0">
              <a:buNone/>
            </a:pPr>
            <a:r>
              <a:rPr lang="en-US" dirty="0"/>
              <a:t>Further analysis is needed to understand the reasons for misclassifications.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873C48-60E2-6DE2-EDCA-F530FC10E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636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00"/>
    </mc:Choice>
    <mc:Fallback>
      <p:transition spd="slow" advTm="5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355" y="2680271"/>
            <a:ext cx="5751946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This project demonstrates the potential of machine learning to predict thermal comfort and optimize HVAC systems.    </a:t>
            </a:r>
          </a:p>
          <a:p>
            <a:pPr lvl="1"/>
            <a:r>
              <a:rPr lang="en-US" dirty="0"/>
              <a:t>The developed model can contribute to significant energy savings while prioritizing occupant well-being.    </a:t>
            </a:r>
          </a:p>
          <a:p>
            <a:pPr lvl="1"/>
            <a:r>
              <a:rPr lang="en-US" dirty="0"/>
              <a:t>Further research and development needed to enhance the model's accuracy and expand its applications.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1D6BF-52A9-3341-3FF6-45E0C245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465" y="1971441"/>
            <a:ext cx="4824710" cy="482471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00C317-2707-44FE-2F83-C79709930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5505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82"/>
    </mc:Choice>
    <mc:Fallback>
      <p:transition spd="slow" advTm="57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02126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Buildings are significant energy consumers, with HVAC systems playing a major role.    </a:t>
            </a:r>
          </a:p>
          <a:p>
            <a:pPr lvl="1"/>
            <a:r>
              <a:rPr lang="en-US" dirty="0"/>
              <a:t>Optimizing HVAC usage is crucial for energy conservation and cost reduction.    </a:t>
            </a:r>
          </a:p>
          <a:p>
            <a:pPr lvl="1"/>
            <a:r>
              <a:rPr lang="en-US" dirty="0"/>
              <a:t>Maintaining occupant comfort is essential for well-being and productivity. 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C427C-44D9-088A-E53D-E24A52832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395" y="1460050"/>
            <a:ext cx="5390606" cy="539795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1A38E13-2857-99B8-C3D2-46ADBFB79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42"/>
    </mc:Choice>
    <mc:Fallback>
      <p:transition spd="slow" advTm="37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Business Problem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2088" y="2764938"/>
            <a:ext cx="502126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Thermal comfort is influenced by various environmental factors (temperature, humidity, air velocity) and personal factors (clothing, activity level).    </a:t>
            </a:r>
          </a:p>
          <a:p>
            <a:pPr lvl="1"/>
            <a:r>
              <a:rPr lang="en-US" dirty="0"/>
              <a:t>Traditional HVAC systems often rely on static settings that do not adapt well to individual preferences and dynamic conditions.   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E5C37-6744-3183-A485-36881959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81" y="2720381"/>
            <a:ext cx="4210638" cy="34961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9CFED3-D954-BDF9-F2A0-92CF9B31E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976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53"/>
    </mc:Choice>
    <mc:Fallback>
      <p:transition spd="slow" advTm="45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Predicting Thermal Comfort with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4222" y="2875005"/>
            <a:ext cx="502126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Large datasets of real-world comfort evaluations and environmental data enable the development of predictive models.    </a:t>
            </a:r>
          </a:p>
          <a:p>
            <a:pPr lvl="1"/>
            <a:r>
              <a:rPr lang="en-US" dirty="0"/>
              <a:t>These models can inform more intelligent and responsive HVAC control strategies.    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633A01-2D72-C435-F0F3-F1D0D3FA5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877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5"/>
    </mc:Choice>
    <mc:Fallback>
      <p:transition spd="slow" advTm="38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355" y="2680271"/>
            <a:ext cx="502126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dataset contains over 80,000 records of indoor climate observations and individual comfort evaluations.    </a:t>
            </a:r>
          </a:p>
          <a:p>
            <a:pPr lvl="1"/>
            <a:r>
              <a:rPr lang="en-US" dirty="0"/>
              <a:t>It includes a wide range of environmental and personal factors.   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E39CE-5EE0-D106-178A-1BE4AC1B68E6}"/>
              </a:ext>
            </a:extLst>
          </p:cNvPr>
          <p:cNvSpPr txBox="1"/>
          <p:nvPr/>
        </p:nvSpPr>
        <p:spPr>
          <a:xfrm>
            <a:off x="499533" y="5440991"/>
            <a:ext cx="932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nn-NO" sz="1800" b="0" i="0" u="none" strike="noStrike" baseline="0" dirty="0">
                <a:solidFill>
                  <a:srgbClr val="944F71"/>
                </a:solidFill>
                <a:latin typeface="Calibri" panose="020F0502020204030204" pitchFamily="34" charset="0"/>
              </a:rPr>
              <a:t>https://www.kaggle.com/datasets/claytonmiller/ashrae-global-thermal-comfort-database-ii/data 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2FF7EFC-C199-1FD5-43A3-3DCFA2ED8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09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46"/>
    </mc:Choice>
    <mc:Fallback>
      <p:transition spd="slow" advTm="35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Preparing the Data for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355" y="2680271"/>
            <a:ext cx="502126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Removing invalid or incomplete rows</a:t>
            </a:r>
          </a:p>
          <a:p>
            <a:pPr lvl="1"/>
            <a:r>
              <a:rPr lang="en-US" dirty="0"/>
              <a:t>Converting categorical data into a suitable format</a:t>
            </a:r>
          </a:p>
          <a:p>
            <a:pPr lvl="1"/>
            <a:r>
              <a:rPr lang="en-US" dirty="0"/>
              <a:t>Selecting the most relevant features (columns) for analysis.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6826220-694D-5583-08DD-FA46B77754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845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48"/>
    </mc:Choice>
    <mc:Fallback>
      <p:transition spd="slow" advTm="3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Key Factors Influencing Thermal Comfort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355" y="2680271"/>
            <a:ext cx="502126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Environmental factors: Temperature, humidity, air velocity    </a:t>
            </a:r>
          </a:p>
          <a:p>
            <a:pPr lvl="1"/>
            <a:r>
              <a:rPr lang="en-US" dirty="0"/>
              <a:t>Personal factors: Clothing level, metabolic rate    </a:t>
            </a:r>
          </a:p>
          <a:p>
            <a:pPr lvl="1"/>
            <a:r>
              <a:rPr lang="en-US" dirty="0"/>
              <a:t>Location information: Building type    </a:t>
            </a:r>
          </a:p>
          <a:p>
            <a:pPr lvl="1"/>
            <a:r>
              <a:rPr lang="en-US" dirty="0"/>
              <a:t>Individual feedback: Thermal sensation vote   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B8BC0A1-4B7C-5812-4405-8E367B822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091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40"/>
    </mc:Choice>
    <mc:Fallback>
      <p:transition spd="slow" advTm="3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Key Factors Influencing Thermal Comfort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355" y="2680271"/>
            <a:ext cx="502126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Environmental factors: Temperature, humidity, air velocity    </a:t>
            </a:r>
          </a:p>
          <a:p>
            <a:pPr lvl="1"/>
            <a:r>
              <a:rPr lang="en-US" dirty="0"/>
              <a:t>Personal factors: Clothing level, metabolic rate    </a:t>
            </a:r>
          </a:p>
          <a:p>
            <a:pPr lvl="1"/>
            <a:r>
              <a:rPr lang="en-US" dirty="0"/>
              <a:t>Location information: Building type    </a:t>
            </a:r>
          </a:p>
          <a:p>
            <a:pPr lvl="1"/>
            <a:r>
              <a:rPr lang="en-US" dirty="0"/>
              <a:t>Individual feedback: Thermal sensation vote   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069E91F-6C6A-6495-384E-BC7D560CC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4849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7"/>
    </mc:Choice>
    <mc:Fallback>
      <p:transition spd="slow" advTm="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Predicting Thermal Comfort with Random Forest Classifier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355" y="2680271"/>
            <a:ext cx="5021262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Random Forest is a suitable algorithm for classification tasks with multiple features.    </a:t>
            </a:r>
          </a:p>
          <a:p>
            <a:pPr lvl="1"/>
            <a:r>
              <a:rPr lang="en-US" dirty="0"/>
              <a:t>The model is trained on a portion of the dataset and evaluated on unseen data.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6072F-F97D-D6DF-88E9-87A12DB26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096" y="2119875"/>
            <a:ext cx="3877571" cy="423647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9E1522-E00F-CD72-FE55-5D7162969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534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46"/>
    </mc:Choice>
    <mc:Fallback>
      <p:transition spd="slow" advTm="30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{61A5623F-8FF0-4E52-B497-3D46DA98A6A1}tf67328976_win32</Template>
  <TotalTime>0</TotalTime>
  <Words>472</Words>
  <Application>Microsoft Office PowerPoint</Application>
  <PresentationFormat>Widescreen</PresentationFormat>
  <Paragraphs>69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Optimizing HVAC Controls using Machine Learning</vt:lpstr>
      <vt:lpstr>Introduction </vt:lpstr>
      <vt:lpstr>Business Problem </vt:lpstr>
      <vt:lpstr>Predicting Thermal Comfort with Machine Learning</vt:lpstr>
      <vt:lpstr>Data Source</vt:lpstr>
      <vt:lpstr>Preparing the Data for Analysis</vt:lpstr>
      <vt:lpstr>Key Factors Influencing Thermal Comfort</vt:lpstr>
      <vt:lpstr>Key Factors Influencing Thermal Comfort</vt:lpstr>
      <vt:lpstr>Predicting Thermal Comfort with Random Forest Classifier </vt:lpstr>
      <vt:lpstr>Model's Predictive Accuracy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HVAC Controls using Machine Learning</dc:title>
  <dc:creator>Joshi, Aniruddha</dc:creator>
  <cp:lastModifiedBy>Joshi, Aniruddha</cp:lastModifiedBy>
  <cp:revision>2</cp:revision>
  <dcterms:created xsi:type="dcterms:W3CDTF">2024-12-21T01:45:19Z</dcterms:created>
  <dcterms:modified xsi:type="dcterms:W3CDTF">2024-12-21T17:41:49Z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ab600bf3-54ae-4595-bfc0-4225f2e608de_Enabled">
    <vt:lpwstr>true</vt:lpwstr>
  </property>
  <property fmtid="{D5CDD505-2E9C-101B-9397-08002B2CF9AE}" pid="5" name="MSIP_Label_ab600bf3-54ae-4595-bfc0-4225f2e608de_SetDate">
    <vt:lpwstr>2024-12-21T02:52:31Z</vt:lpwstr>
  </property>
  <property fmtid="{D5CDD505-2E9C-101B-9397-08002B2CF9AE}" pid="6" name="MSIP_Label_ab600bf3-54ae-4595-bfc0-4225f2e608de_Method">
    <vt:lpwstr>Standard</vt:lpwstr>
  </property>
  <property fmtid="{D5CDD505-2E9C-101B-9397-08002B2CF9AE}" pid="7" name="MSIP_Label_ab600bf3-54ae-4595-bfc0-4225f2e608de_Name">
    <vt:lpwstr>ab600bf3-54ae-4595-bfc0-4225f2e608de</vt:lpwstr>
  </property>
  <property fmtid="{D5CDD505-2E9C-101B-9397-08002B2CF9AE}" pid="8" name="MSIP_Label_ab600bf3-54ae-4595-bfc0-4225f2e608de_SiteId">
    <vt:lpwstr>fbe62081-06d8-481d-baa0-34149cfefa5f</vt:lpwstr>
  </property>
  <property fmtid="{D5CDD505-2E9C-101B-9397-08002B2CF9AE}" pid="9" name="MSIP_Label_ab600bf3-54ae-4595-bfc0-4225f2e608de_ActionId">
    <vt:lpwstr>192db3c3-c24a-46b1-9145-2ee5c51320c3</vt:lpwstr>
  </property>
  <property fmtid="{D5CDD505-2E9C-101B-9397-08002B2CF9AE}" pid="10" name="MSIP_Label_ab600bf3-54ae-4595-bfc0-4225f2e608de_ContentBits">
    <vt:lpwstr>0</vt:lpwstr>
  </property>
</Properties>
</file>